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3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187BC73F-64C2-4A7F-A68F-C4E2B3B38515}" type="datetimeFigureOut">
              <a:rPr lang="ru-RU"/>
              <a:pPr>
                <a:defRPr/>
              </a:pPr>
              <a:t>23.11.2020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601F77C-7EF7-41C5-A517-304E6E137DF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A30DF0A-21E9-4705-B6B5-3B5518044B1A}" type="datetimeFigureOut">
              <a:rPr lang="ru-RU"/>
              <a:pPr>
                <a:defRPr/>
              </a:pPr>
              <a:t>23.11.2020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CF3421A-55B0-4E86-AFA7-C0E4B761731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E470BD2-A8D0-4E1D-BCE6-1646F9E4DD02}" type="datetimeFigureOut">
              <a:rPr lang="ru-RU"/>
              <a:pPr>
                <a:defRPr/>
              </a:pPr>
              <a:t>23.11.2020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3821556-99AE-46A2-8E95-16609F25A00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302759E-F967-4906-B488-864507583DF7}" type="datetimeFigureOut">
              <a:rPr lang="ru-RU"/>
              <a:pPr>
                <a:defRPr/>
              </a:pPr>
              <a:t>23.11.2020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B805E30-0558-4508-B06E-2ED7001842E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0CF85FD-E279-445F-9A96-1FAA162ACCE2}" type="datetimeFigureOut">
              <a:rPr lang="ru-RU"/>
              <a:pPr>
                <a:defRPr/>
              </a:pPr>
              <a:t>23.11.2020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80D6992-2170-481B-8E4A-1ADE1A6BF32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4AE2A099-C643-4F46-BB9B-E935CCF4133C}" type="datetimeFigureOut">
              <a:rPr lang="ru-RU"/>
              <a:pPr>
                <a:defRPr/>
              </a:pPr>
              <a:t>23.11.2020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18B639C-06A6-4580-B57C-13610172BE9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35AE7354-0B0B-4D01-A0FC-9C5A849C5264}" type="datetimeFigureOut">
              <a:rPr lang="ru-RU"/>
              <a:pPr>
                <a:defRPr/>
              </a:pPr>
              <a:t>23.11.2020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D1770882-8033-4278-9749-D8B39061706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48733A64-2E15-4A72-B922-5F4075C319BC}" type="datetimeFigureOut">
              <a:rPr lang="ru-RU"/>
              <a:pPr>
                <a:defRPr/>
              </a:pPr>
              <a:t>23.11.2020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93B5AC1A-2396-49FC-9962-329B79332E8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2E09906-73EF-4AD7-8359-D82052D5EB75}" type="datetimeFigureOut">
              <a:rPr lang="ru-RU"/>
              <a:pPr>
                <a:defRPr/>
              </a:pPr>
              <a:t>23.11.2020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6ED454C8-5626-4AAF-A0B0-D7E8F887B46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BD7ADF7-2151-49A7-B63B-1E39A94A8DF6}" type="datetimeFigureOut">
              <a:rPr lang="ru-RU"/>
              <a:pPr>
                <a:defRPr/>
              </a:pPr>
              <a:t>23.11.2020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A4C5A0A-5545-4B74-9EF9-7485D59064F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5E45DF2-40FF-495A-AD1A-82B786059BAC}" type="datetimeFigureOut">
              <a:rPr lang="ru-RU"/>
              <a:pPr>
                <a:defRPr/>
              </a:pPr>
              <a:t>23.11.2020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E59F889-C460-4ED3-BC83-E1C16CC9BFC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1313527-A2BB-4A35-9F1F-40413BC16652}" type="datetimeFigureOut">
              <a:rPr lang="ru-RU"/>
              <a:pPr>
                <a:defRPr/>
              </a:pPr>
              <a:t>23.11.2020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FC9EE7E-EBAA-427F-A493-7657A70DCA6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3375" y="962025"/>
            <a:ext cx="9144000" cy="3125881"/>
          </a:xfrm>
        </p:spPr>
        <p:txBody>
          <a:bodyPr rtlCol="0">
            <a:normAutofit fontScale="90000"/>
          </a:bodyPr>
          <a:lstStyle/>
          <a:p>
            <a:pPr fontAlgn="auto">
              <a:spcAft>
                <a:spcPts val="0"/>
              </a:spcAft>
              <a:defRPr/>
            </a:pP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4</a:t>
            </a:r>
            <a:r>
              <a:rPr lang="ru-RU" dirty="0" smtClean="0"/>
              <a:t> </a:t>
            </a:r>
            <a:r>
              <a:rPr lang="ru-RU" dirty="0" err="1" smtClean="0"/>
              <a:t>дәріс.</a:t>
            </a:r>
            <a:r>
              <a:rPr lang="ru-RU" dirty="0" smtClean="0"/>
              <a:t> </a:t>
            </a:r>
            <a:r>
              <a:rPr lang="ru-RU" dirty="0" err="1" smtClean="0"/>
              <a:t>«Көбік түзілудің термодинамикалық шарттары</a:t>
            </a:r>
            <a:r>
              <a:rPr lang="ru-RU" dirty="0" smtClean="0"/>
              <a:t>.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idx="1"/>
          </p:nvPr>
        </p:nvSpPr>
        <p:spPr>
          <a:xfrm>
            <a:off x="838200" y="646113"/>
            <a:ext cx="10515600" cy="5530850"/>
          </a:xfrm>
        </p:spPr>
        <p:txBody>
          <a:bodyPr/>
          <a:lstStyle/>
          <a:p>
            <a:r>
              <a:rPr lang="kk-KZ" smtClean="0"/>
              <a:t>Барлық негізгі көбіктің қасиеттері біріншіден оларды алу кезінде қолданылатың заттардың түріне байланысты. Көбіктүзгіштер көбінесе беттік-активті заттар (БАЗ) болады.</a:t>
            </a:r>
            <a:endParaRPr lang="ru-RU" smtClean="0"/>
          </a:p>
          <a:p>
            <a:r>
              <a:rPr lang="kk-KZ" smtClean="0"/>
              <a:t>БАЗ-дар сүйықтықтарда еріген кезде олардың артық (еркін) энергиясын, яғни сүйықтық­ауа шегарасындағы беттік керілісті төмендетеді.</a:t>
            </a:r>
            <a:endParaRPr lang="ru-RU" smtClean="0"/>
          </a:p>
          <a:p>
            <a:r>
              <a:rPr lang="kk-KZ" smtClean="0"/>
              <a:t>БАЗ молекулалары полярлы және полярсыз топтардан тұрады. Полярлы топтар: -OH, -СООН, -NH</a:t>
            </a:r>
            <a:r>
              <a:rPr lang="kk-KZ" baseline="-25000" smtClean="0"/>
              <a:t>2</a:t>
            </a:r>
            <a:r>
              <a:rPr lang="kk-KZ" smtClean="0"/>
              <a:t>, -SO</a:t>
            </a:r>
            <a:r>
              <a:rPr lang="kk-KZ" baseline="-25000" smtClean="0"/>
              <a:t>3</a:t>
            </a:r>
            <a:r>
              <a:rPr lang="kk-KZ" smtClean="0"/>
              <a:t>H және т.б., ал полярсыз – ол көмірсутекті тізбектер: тікелей, таралған, циклтәрізді және т.б. БАЗ молекулаларын фазааралық бөлу беттерінде және ерітіндідегі қасиеттері олардың дифильді құрылымына байланысты.  </a:t>
            </a:r>
            <a:endParaRPr lang="ru-RU" smtClean="0"/>
          </a:p>
          <a:p>
            <a:endParaRPr lang="ru-RU"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88950"/>
            <a:ext cx="10515600" cy="5688013"/>
          </a:xfrm>
        </p:spPr>
        <p:txBody>
          <a:bodyPr rtlCol="0">
            <a:normAutofit lnSpcReduction="10000"/>
          </a:bodyPr>
          <a:lstStyle/>
          <a:p>
            <a:pPr fontAlgn="auto">
              <a:spcAft>
                <a:spcPts val="0"/>
              </a:spcAft>
              <a:buFont typeface="Arial" panose="020B0604020202020204" pitchFamily="34" charset="0"/>
              <a:buChar char="•"/>
              <a:defRPr/>
            </a:pPr>
            <a:r>
              <a:rPr lang="kk-KZ" dirty="0"/>
              <a:t>Таза судың беттегі молекулалары көлемдегі молекулалармен салыстырғанда ерекше қасиеттерге тән. Ол жанасушы фазалардың құрамдары мен құрылымдары әртүрлі болуына және олардың көлемдеріндегі молекулалық әрекеттесулердің ерекшелігіне байланысты. Фазааралық бөлу бетіндегі молекулааралық әрекеттесу күштері әрқашан компенсацияланбаған, нәтижесінде осы беткі молекулалардың беттік энергияның артық қоры пайда болады. Сондықтан таза суда көбік түзілмеді, ойткені ондай болса артық потенциалдық энергиясы күрт оседі. Ол термодинамикалық жағынан қолайсыз.</a:t>
            </a:r>
            <a:endParaRPr lang="ru-RU" dirty="0"/>
          </a:p>
          <a:p>
            <a:pPr fontAlgn="auto">
              <a:spcAft>
                <a:spcPts val="0"/>
              </a:spcAft>
              <a:buFont typeface="Arial" panose="020B0604020202020204" pitchFamily="34" charset="0"/>
              <a:buChar char="•"/>
              <a:defRPr/>
            </a:pPr>
            <a:r>
              <a:rPr lang="kk-KZ" dirty="0"/>
              <a:t>Табиғатта әр жүйе өзінін потенциалдық энергиясының қорын азайтуға ұмтылады. Әр өздігінен жүретін процесс осы қордың төмендеуіне әкеледі. Суда түзілген газ көпіршігі газды және сулы фазалардың тығыздықтарының айырмашылығы күрт болғандықтан судын бетіне шығып, артық энергияның әсерінен бұзылады.</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2"/>
          <p:cNvSpPr>
            <a:spLocks noGrp="1"/>
          </p:cNvSpPr>
          <p:nvPr>
            <p:ph idx="1"/>
          </p:nvPr>
        </p:nvSpPr>
        <p:spPr>
          <a:xfrm>
            <a:off x="838200" y="473075"/>
            <a:ext cx="10515600" cy="5703888"/>
          </a:xfrm>
        </p:spPr>
        <p:txBody>
          <a:bodyPr/>
          <a:lstStyle/>
          <a:p>
            <a:r>
              <a:rPr lang="kk-KZ" smtClean="0"/>
              <a:t>Көпіршіктің омірін ұзарту үшін оны алуда тұтқырлығы жоғары және аққыштығы төмен сұйықтықпен қолдану керек. Тұтқырлығы неғұрлым жоғары болған сайын, соғұрлым тұрақтылығы жоғары қабыршақтарды алуға болады. Бірақ, өте тұтқыр сүйықтықтан қабыршақты алуға қыйін. Шыны жасайтын өндірістерде шыныүрлегіштер алдымен шыныны жоғары температурада қыздырып, жұмысартып, ұлкен көпіршік (пузырь) тәрізді бүймдар алады. Сонан кейін ол бүйымларды суытады. Онда шынының тұтқырлығы күрт өседі (жүздеген миллион рет есе), ал алынған көпіршік (пузырь) тұрақтанады.</a:t>
            </a:r>
            <a:endParaRPr lang="ru-RU" smtClean="0"/>
          </a:p>
          <a:p>
            <a:endParaRPr lang="ru-RU"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09575"/>
            <a:ext cx="10515600" cy="5943600"/>
          </a:xfrm>
        </p:spPr>
        <p:txBody>
          <a:bodyPr rtlCol="0">
            <a:normAutofit lnSpcReduction="10000"/>
          </a:bodyPr>
          <a:lstStyle/>
          <a:p>
            <a:pPr fontAlgn="auto">
              <a:spcAft>
                <a:spcPts val="0"/>
              </a:spcAft>
              <a:buFont typeface="Arial" panose="020B0604020202020204" pitchFamily="34" charset="0"/>
              <a:buChar char="•"/>
              <a:defRPr/>
            </a:pPr>
            <a:r>
              <a:rPr lang="kk-KZ" dirty="0"/>
              <a:t>Үлкен бетке ие болатын бір компонентті жүйе үшін Гиббс энергиясының өзгерісі мына теңдеумен анықталады:</a:t>
            </a:r>
            <a:endParaRPr lang="ru-RU" dirty="0"/>
          </a:p>
          <a:p>
            <a:pPr fontAlgn="auto">
              <a:spcAft>
                <a:spcPts val="0"/>
              </a:spcAft>
              <a:buFont typeface="Arial" panose="020B0604020202020204" pitchFamily="34" charset="0"/>
              <a:buChar char="•"/>
              <a:defRPr/>
            </a:pPr>
            <a:r>
              <a:rPr lang="kk-KZ" i="1" dirty="0" smtClean="0"/>
              <a:t>dG=Vdp-SdT-</a:t>
            </a:r>
            <a:r>
              <a:rPr lang="en-US" i="1" dirty="0"/>
              <a:t>σ</a:t>
            </a:r>
            <a:r>
              <a:rPr lang="kk-KZ" i="1" dirty="0" smtClean="0"/>
              <a:t>dA</a:t>
            </a:r>
            <a:endParaRPr lang="en-US" i="1" dirty="0" smtClean="0"/>
          </a:p>
          <a:p>
            <a:pPr fontAlgn="auto">
              <a:spcAft>
                <a:spcPts val="0"/>
              </a:spcAft>
              <a:buFont typeface="Arial" panose="020B0604020202020204" pitchFamily="34" charset="0"/>
              <a:buChar char="•"/>
              <a:defRPr/>
            </a:pPr>
            <a:r>
              <a:rPr lang="kk-KZ" dirty="0"/>
              <a:t>мұндағы, </a:t>
            </a:r>
            <a:r>
              <a:rPr lang="kk-KZ" i="1" dirty="0"/>
              <a:t>V </a:t>
            </a:r>
            <a:r>
              <a:rPr lang="kk-KZ" dirty="0"/>
              <a:t>- жүйенің көлемі; </a:t>
            </a:r>
            <a:r>
              <a:rPr lang="kk-KZ" i="1" dirty="0"/>
              <a:t>p </a:t>
            </a:r>
            <a:r>
              <a:rPr lang="kk-KZ" dirty="0"/>
              <a:t>- қысым; </a:t>
            </a:r>
            <a:r>
              <a:rPr lang="kk-KZ" i="1" dirty="0"/>
              <a:t>S </a:t>
            </a:r>
            <a:r>
              <a:rPr lang="kk-KZ" dirty="0"/>
              <a:t>- энтропия; </a:t>
            </a:r>
            <a:r>
              <a:rPr lang="en-US" i="1" dirty="0"/>
              <a:t>σ </a:t>
            </a:r>
            <a:r>
              <a:rPr lang="kk-KZ" dirty="0"/>
              <a:t>- беттік керілу; </a:t>
            </a:r>
            <a:r>
              <a:rPr lang="kk-KZ" i="1" dirty="0"/>
              <a:t>A</a:t>
            </a:r>
            <a:r>
              <a:rPr lang="kk-KZ" dirty="0"/>
              <a:t> -жүйенің меншікті беті.</a:t>
            </a:r>
            <a:endParaRPr lang="ru-RU" dirty="0"/>
          </a:p>
          <a:p>
            <a:pPr fontAlgn="auto">
              <a:spcAft>
                <a:spcPts val="0"/>
              </a:spcAft>
              <a:buFont typeface="Arial" panose="020B0604020202020204" pitchFamily="34" charset="0"/>
              <a:buChar char="•"/>
              <a:defRPr/>
            </a:pPr>
            <a:r>
              <a:rPr lang="kk-KZ" dirty="0"/>
              <a:t>Тұрақты қысым мен температурада </a:t>
            </a:r>
            <a:r>
              <a:rPr lang="kk-KZ" dirty="0" smtClean="0"/>
              <a:t>келесі </a:t>
            </a:r>
            <a:r>
              <a:rPr lang="kk-KZ" dirty="0"/>
              <a:t>түрге ие болады</a:t>
            </a:r>
            <a:r>
              <a:rPr lang="kk-KZ" dirty="0" smtClean="0"/>
              <a:t>:</a:t>
            </a:r>
            <a:r>
              <a:rPr lang="en-US" dirty="0" smtClean="0"/>
              <a:t> </a:t>
            </a:r>
            <a:endParaRPr lang="en-US" i="1" dirty="0" smtClean="0"/>
          </a:p>
          <a:p>
            <a:pPr fontAlgn="auto">
              <a:spcAft>
                <a:spcPts val="0"/>
              </a:spcAft>
              <a:buFont typeface="Arial" panose="020B0604020202020204" pitchFamily="34" charset="0"/>
              <a:buChar char="•"/>
              <a:defRPr/>
            </a:pPr>
            <a:r>
              <a:rPr lang="en-US" i="1" dirty="0" smtClean="0"/>
              <a:t>                                                                             </a:t>
            </a:r>
          </a:p>
          <a:p>
            <a:pPr fontAlgn="auto">
              <a:spcAft>
                <a:spcPts val="0"/>
              </a:spcAft>
              <a:buFont typeface="Arial" panose="020B0604020202020204" pitchFamily="34" charset="0"/>
              <a:buChar char="•"/>
              <a:defRPr/>
            </a:pPr>
            <a:r>
              <a:rPr lang="en-US" i="1" dirty="0"/>
              <a:t> </a:t>
            </a:r>
            <a:r>
              <a:rPr lang="en-US" i="1" dirty="0" smtClean="0"/>
              <a:t>                                                                   </a:t>
            </a:r>
            <a:r>
              <a:rPr lang="kk-KZ" i="1" dirty="0" smtClean="0"/>
              <a:t>∆</a:t>
            </a:r>
            <a:r>
              <a:rPr lang="kk-KZ" i="1" dirty="0"/>
              <a:t>G=-</a:t>
            </a:r>
            <a:r>
              <a:rPr lang="en-US" i="1" dirty="0"/>
              <a:t>σ</a:t>
            </a:r>
            <a:r>
              <a:rPr lang="kk-KZ" i="1" dirty="0"/>
              <a:t>∆A </a:t>
            </a:r>
            <a:endParaRPr lang="en-US" i="1" dirty="0" smtClean="0"/>
          </a:p>
          <a:p>
            <a:pPr fontAlgn="auto">
              <a:spcAft>
                <a:spcPts val="0"/>
              </a:spcAft>
              <a:buFont typeface="Arial" panose="020B0604020202020204" pitchFamily="34" charset="0"/>
              <a:buChar char="•"/>
              <a:defRPr/>
            </a:pPr>
            <a:endParaRPr lang="en-US" dirty="0" smtClean="0"/>
          </a:p>
          <a:p>
            <a:pPr fontAlgn="auto">
              <a:spcAft>
                <a:spcPts val="0"/>
              </a:spcAft>
              <a:buFont typeface="Arial" panose="020B0604020202020204" pitchFamily="34" charset="0"/>
              <a:buChar char="•"/>
              <a:defRPr/>
            </a:pPr>
            <a:r>
              <a:rPr lang="kk-KZ" dirty="0" smtClean="0"/>
              <a:t>Гиббс </a:t>
            </a:r>
            <a:r>
              <a:rPr lang="kk-KZ" dirty="0"/>
              <a:t>энергиясының </a:t>
            </a:r>
            <a:r>
              <a:rPr lang="kk-KZ" i="1" dirty="0"/>
              <a:t>∆G</a:t>
            </a:r>
            <a:r>
              <a:rPr lang="kk-KZ" dirty="0"/>
              <a:t> төмендеуі </a:t>
            </a:r>
            <a:r>
              <a:rPr lang="kk-KZ" i="1" dirty="0"/>
              <a:t>∆A</a:t>
            </a:r>
            <a:r>
              <a:rPr lang="kk-KZ" dirty="0"/>
              <a:t> шамасының кішірейуіне байланысты болады, ал бұл көбіктегі көпіршіктердің бұзылуына әкеледі. Сондықтан таза сұйықтардың көбіктері термодинамикалық тұрақсыз болып табылады. </a:t>
            </a:r>
            <a:endParaRPr lang="ru-RU" dirty="0"/>
          </a:p>
          <a:p>
            <a:pPr fontAlgn="auto">
              <a:spcAft>
                <a:spcPts val="0"/>
              </a:spcAft>
              <a:buFont typeface="Arial" panose="020B0604020202020204" pitchFamily="34" charset="0"/>
              <a:buChar char="•"/>
              <a:defRPr/>
            </a:pPr>
            <a:endParaRPr lang="ru-RU" dirty="0"/>
          </a:p>
        </p:txBody>
      </p:sp>
      <p:pic>
        <p:nvPicPr>
          <p:cNvPr id="17410" name="Рисунок 9"/>
          <p:cNvPicPr>
            <a:picLocks noChangeAspect="1"/>
          </p:cNvPicPr>
          <p:nvPr/>
        </p:nvPicPr>
        <p:blipFill>
          <a:blip r:embed="rId2" cstate="print"/>
          <a:srcRect/>
          <a:stretch>
            <a:fillRect/>
          </a:stretch>
        </p:blipFill>
        <p:spPr bwMode="auto">
          <a:xfrm>
            <a:off x="2632075" y="3214688"/>
            <a:ext cx="2297113" cy="1158875"/>
          </a:xfrm>
          <a:prstGeom prst="rect">
            <a:avLst/>
          </a:prstGeom>
          <a:noFill/>
          <a:ln w="9525">
            <a:noFill/>
            <a:miter lim="800000"/>
            <a:headEnd/>
            <a:tailEnd/>
          </a:ln>
        </p:spPr>
      </p:pic>
      <p:sp>
        <p:nvSpPr>
          <p:cNvPr id="17411" name="Прямоугольник 10"/>
          <p:cNvSpPr>
            <a:spLocks noChangeArrowheads="1"/>
          </p:cNvSpPr>
          <p:nvPr/>
        </p:nvSpPr>
        <p:spPr bwMode="auto">
          <a:xfrm>
            <a:off x="5162550" y="3532188"/>
            <a:ext cx="1252538" cy="523875"/>
          </a:xfrm>
          <a:prstGeom prst="rect">
            <a:avLst/>
          </a:prstGeom>
          <a:noFill/>
          <a:ln w="9525">
            <a:noFill/>
            <a:miter lim="800000"/>
            <a:headEnd/>
            <a:tailEnd/>
          </a:ln>
        </p:spPr>
        <p:txBody>
          <a:bodyPr wrap="none">
            <a:spAutoFit/>
          </a:bodyPr>
          <a:lstStyle/>
          <a:p>
            <a:r>
              <a:rPr lang="kk-KZ" sz="2800">
                <a:latin typeface="Times New Roman" pitchFamily="18" charset="0"/>
                <a:ea typeface="SimSun"/>
                <a:cs typeface="SimSun"/>
              </a:rPr>
              <a:t>немесе</a:t>
            </a:r>
            <a:endParaRPr lang="ru-RU" sz="280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2"/>
          <p:cNvSpPr>
            <a:spLocks noGrp="1"/>
          </p:cNvSpPr>
          <p:nvPr>
            <p:ph idx="1"/>
          </p:nvPr>
        </p:nvSpPr>
        <p:spPr>
          <a:xfrm>
            <a:off x="838200" y="300038"/>
            <a:ext cx="10515600" cy="5876925"/>
          </a:xfrm>
        </p:spPr>
        <p:txBody>
          <a:bodyPr/>
          <a:lstStyle/>
          <a:p>
            <a:r>
              <a:rPr lang="kk-KZ" smtClean="0"/>
              <a:t>Термодинамикалық анықтамалардан байқағанымыздай, бет-тік керілу сан жағынана бірлік бетке сәйкес келетін энергияға, немесе бірлік бетті жасау үшін істелетін жұмыстың шамасына тең. </a:t>
            </a:r>
            <a:endParaRPr lang="ru-RU" smtClean="0"/>
          </a:p>
          <a:p>
            <a:r>
              <a:rPr lang="kk-KZ" smtClean="0"/>
              <a:t>Тұрақты көбiктi алу үшiн сүйық фазада кем дегенде, екi компонент болуы керек, олардың бipi </a:t>
            </a:r>
            <a:r>
              <a:rPr lang="kk-KZ" i="1" smtClean="0"/>
              <a:t>беттiк активтi зат</a:t>
            </a:r>
            <a:r>
              <a:rPr lang="kk-KZ" smtClean="0"/>
              <a:t>, ал екiншiсi - </a:t>
            </a:r>
            <a:r>
              <a:rPr lang="kk-KZ" i="1" smtClean="0"/>
              <a:t>ерiткiш</a:t>
            </a:r>
            <a:r>
              <a:rPr lang="kk-KZ" smtClean="0"/>
              <a:t>. Бұндай екi компоненттi жүйенiң беттiк керiлуiнiң өзгеруi (d</a:t>
            </a:r>
            <a:r>
              <a:rPr lang="en-US" smtClean="0"/>
              <a:t>σ</a:t>
            </a:r>
            <a:r>
              <a:rPr lang="kk-KZ" smtClean="0"/>
              <a:t>) Гиббс тендеуiне сәйкес адсорбцияланған ерiген заттың химиялық потенциалының өзгеруiнен (d</a:t>
            </a:r>
            <a:r>
              <a:rPr lang="en-US" smtClean="0"/>
              <a:t>μ</a:t>
            </a:r>
            <a:r>
              <a:rPr lang="kk-KZ" baseline="-25000" smtClean="0"/>
              <a:t>i</a:t>
            </a:r>
            <a:r>
              <a:rPr lang="kk-KZ" smtClean="0"/>
              <a:t>) және оның адсорбциясымен (Г</a:t>
            </a:r>
            <a:r>
              <a:rPr lang="kk-KZ" baseline="-25000" smtClean="0"/>
              <a:t>i</a:t>
            </a:r>
            <a:r>
              <a:rPr lang="kk-KZ" smtClean="0"/>
              <a:t>) анықталады:</a:t>
            </a:r>
            <a:endParaRPr lang="en-US" smtClean="0"/>
          </a:p>
          <a:p>
            <a:pPr algn="ctr"/>
            <a:r>
              <a:rPr lang="kk-KZ" i="1" smtClean="0"/>
              <a:t>d</a:t>
            </a:r>
            <a:r>
              <a:rPr lang="en-US" i="1" smtClean="0"/>
              <a:t>σ</a:t>
            </a:r>
            <a:r>
              <a:rPr lang="kk-KZ" i="1" smtClean="0"/>
              <a:t>= -</a:t>
            </a:r>
            <a:r>
              <a:rPr lang="en-US" i="1" smtClean="0"/>
              <a:t>Σ</a:t>
            </a:r>
            <a:r>
              <a:rPr lang="kk-KZ" i="1" smtClean="0"/>
              <a:t> Г</a:t>
            </a:r>
            <a:r>
              <a:rPr lang="kk-KZ" i="1" baseline="-25000" smtClean="0"/>
              <a:t>i</a:t>
            </a:r>
            <a:r>
              <a:rPr lang="kk-KZ" i="1" smtClean="0"/>
              <a:t> d</a:t>
            </a:r>
            <a:r>
              <a:rPr lang="en-US" i="1" smtClean="0"/>
              <a:t>μ</a:t>
            </a:r>
            <a:r>
              <a:rPr lang="kk-KZ" i="1" baseline="-25000" smtClean="0"/>
              <a:t>i</a:t>
            </a:r>
            <a:r>
              <a:rPr lang="kk-KZ" i="1" smtClean="0"/>
              <a:t> . </a:t>
            </a:r>
            <a:endParaRPr lang="ru-RU" smtClean="0"/>
          </a:p>
          <a:p>
            <a:endParaRPr lang="ru-RU"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ъект 2"/>
          <p:cNvSpPr>
            <a:spLocks noGrp="1"/>
          </p:cNvSpPr>
          <p:nvPr>
            <p:ph idx="1"/>
          </p:nvPr>
        </p:nvSpPr>
        <p:spPr>
          <a:xfrm>
            <a:off x="838200" y="346075"/>
            <a:ext cx="10515600" cy="5830888"/>
          </a:xfrm>
        </p:spPr>
        <p:txBody>
          <a:bodyPr/>
          <a:lstStyle/>
          <a:p>
            <a:r>
              <a:rPr lang="kk-KZ" smtClean="0"/>
              <a:t>Беттік активті заттарды тұрақты көбіктерді алу үшін көбктүзгіштер ретінде қолданады. Олардан алынған көпіршіктер серпімді қабыршақтармен бөлінген. Серпімді қабыршақтар созылғанда молекулалардың пішіні мен олардың арасындағы арақашықтығы өзгеруіне жұмыс істелінеді. Бұл кезде потенциалдық энергия көп ұлғаймайды, осындай сүйықтықтарда ауа көпіршіктері көп уақыт сақталып тұру мүмкін. Түзiлген БАЗ-дың адсорбциялық қабаттары газ-сұйық фазасында электрлiк және сольваттық  қабат түзетiн жағдай тудырады. Бұл қабаттар көбiкке агрегативтық тұрақтылық бередi Көбiктiң тұрақтылығы көбiк көпiршiктерiнiң өмip сүру уақытымен және оның белгiлi көлемiмен бағаланады.  </a:t>
            </a:r>
            <a:endParaRPr lang="ru-RU" smtClean="0"/>
          </a:p>
          <a:p>
            <a:endParaRPr lang="ru-RU"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46075"/>
            <a:ext cx="10515600" cy="5830888"/>
          </a:xfrm>
        </p:spPr>
        <p:txBody>
          <a:bodyPr rtlCol="0">
            <a:normAutofit fontScale="92500" lnSpcReduction="10000"/>
          </a:bodyPr>
          <a:lstStyle/>
          <a:p>
            <a:pPr fontAlgn="auto">
              <a:spcAft>
                <a:spcPts val="0"/>
              </a:spcAft>
              <a:buFont typeface="Arial" panose="020B0604020202020204" pitchFamily="34" charset="0"/>
              <a:buChar char="•"/>
              <a:defRPr/>
            </a:pPr>
            <a:r>
              <a:rPr lang="kk-KZ" dirty="0"/>
              <a:t>Көбiктердiң сұйық және қатты дисперстi ортасы болуы мүмкiн. Сұйық дисперстi ортасы бар көбiктер үшiн тұрақтандырудың үлкен маңызы бар. Көбiктердiң эмульсиялардан ерекшелiгi оларды өздiгiнен диспергiлеу жолымен алуға болмайды. Себебi оның газбен шекарасында беттiк керiлу күшi қажеттi мәнге дейiн төмендей алмайды. Осының салдарынан көбiк арнайы стабилизатор – көбiктүзгiшсiз ұзақ өмiр сүре алмайды. Көбiктiң тұрақтылығы қысқа молекулалы және жоғары молекулалы беттiк активтi қосылыстардың көмегiмен қамтамасыз етiледi.</a:t>
            </a:r>
            <a:endParaRPr lang="ru-RU" dirty="0"/>
          </a:p>
          <a:p>
            <a:pPr fontAlgn="auto">
              <a:spcAft>
                <a:spcPts val="0"/>
              </a:spcAft>
              <a:buFont typeface="Arial" panose="020B0604020202020204" pitchFamily="34" charset="0"/>
              <a:buChar char="•"/>
              <a:defRPr/>
            </a:pPr>
            <a:r>
              <a:rPr lang="kk-KZ" dirty="0"/>
              <a:t>Жалпы көбік термодинамикалық жағынан тұрақсыз жүйе болғандықтан, оның тұрақтылығын бұзылу уақытын тежеу арқылы ұзартуға болады. Ол көптеген факторлардың әсеріне тәуелді, яғни, олар Гиббс пен Марагони эффектілерінің әсері, қабаттың беттік тұтқырлығы немесе механикалық қасиеттері (құрылымдық-механикалық фактор), қабаттың бетінде оның жұқаруына кедергі келтіретін гидратты қос электрлік қабаттың болуы.</a:t>
            </a:r>
            <a:endParaRPr lang="ru-RU" dirty="0"/>
          </a:p>
          <a:p>
            <a:pPr fontAlgn="auto">
              <a:spcAft>
                <a:spcPts val="0"/>
              </a:spcAft>
              <a:buFont typeface="Arial" panose="020B0604020202020204" pitchFamily="34" charset="0"/>
              <a:buChar char="•"/>
              <a:defRPr/>
            </a:pPr>
            <a:r>
              <a:rPr lang="kk-KZ" b="1" dirty="0"/>
              <a:t>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ъект 2"/>
          <p:cNvSpPr>
            <a:spLocks noGrp="1"/>
          </p:cNvSpPr>
          <p:nvPr>
            <p:ph idx="1"/>
          </p:nvPr>
        </p:nvSpPr>
        <p:spPr>
          <a:xfrm>
            <a:off x="838200" y="646113"/>
            <a:ext cx="10515600" cy="5530850"/>
          </a:xfrm>
        </p:spPr>
        <p:txBody>
          <a:bodyPr/>
          <a:lstStyle/>
          <a:p>
            <a:r>
              <a:rPr lang="kk-KZ" smtClean="0"/>
              <a:t>Айта кету керек, көбiк түзу процесiн сипаттайтын заңдылықтар нақты технологиялық процестiң немесе тәжiрибенiң өту жағдайларына тiкелей байланысты. </a:t>
            </a:r>
            <a:endParaRPr lang="ru-RU" smtClean="0"/>
          </a:p>
          <a:p>
            <a:r>
              <a:rPr lang="kk-KZ" smtClean="0"/>
              <a:t>Көбiктiң қасиеттерi және түзiлуiне әсер ететiн жағдайлар көптеген факторларға тәуелді. Соның ішінде БАЗ молекуласының құрылымы, ерітінділердің концентрациясы, беттік керілуі, температура, ортаның pH-ы және әр түрлі қоспаларды (бейорганикалық электролиттер, полярлы емес органикалық сұйықтар, қатты заттардың қоспасы) енгізу көбіктүзгіштікке үлкен әсерін тигізеді</a:t>
            </a:r>
            <a:endParaRPr lang="ru-RU" smtClean="0"/>
          </a:p>
          <a:p>
            <a:endParaRPr lang="ru-RU"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737</Words>
  <Application>Microsoft Office PowerPoint</Application>
  <PresentationFormat>Произвольный</PresentationFormat>
  <Paragraphs>25</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           4 дәріс. «Көбік түзілудің термодинамикалық шарттары. </vt:lpstr>
      <vt:lpstr>Слайд 2</vt:lpstr>
      <vt:lpstr>Слайд 3</vt:lpstr>
      <vt:lpstr>Слайд 4</vt:lpstr>
      <vt:lpstr>Слайд 5</vt:lpstr>
      <vt:lpstr>Слайд 6</vt:lpstr>
      <vt:lpstr>Слайд 7</vt:lpstr>
      <vt:lpstr>Слайд 8</vt:lpstr>
      <vt:lpstr>Слайд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6 дәріс. «Көбік түзілудің термодинамикалық шарттары. Түрлі факторлардың көбік түзілуге және көбік тұрақтылығына тигізетін әсері»</dc:title>
  <dc:creator>Оспанова Жанар</dc:creator>
  <cp:lastModifiedBy>Admin</cp:lastModifiedBy>
  <cp:revision>5</cp:revision>
  <dcterms:created xsi:type="dcterms:W3CDTF">2016-10-06T09:28:07Z</dcterms:created>
  <dcterms:modified xsi:type="dcterms:W3CDTF">2020-11-23T16:28:49Z</dcterms:modified>
</cp:coreProperties>
</file>